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05" r:id="rId2"/>
    <p:sldId id="306" r:id="rId3"/>
    <p:sldId id="307" r:id="rId4"/>
    <p:sldId id="308" r:id="rId5"/>
    <p:sldId id="309" r:id="rId6"/>
    <p:sldId id="310" r:id="rId7"/>
    <p:sldId id="311" r:id="rId8"/>
    <p:sldId id="312" r:id="rId9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6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6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22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5351"/>
            <a:ext cx="5438773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22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40768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 objective of spending time to design a solution is so the MMOS is effective by successfully communicating the message to the audience.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 design should attempt to take into account all of the attributes listed on page 186.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Designing a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2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065269" cy="5400600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format is a form in which information is presented, for example a webpage, a chart, a table etc.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convention is an accepted technique or guideline that relates to a particular format.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By following the appropriate conventions the effectiveness of the solution should be enhanced.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Formats &amp; conventions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29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065269" cy="64807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Some examples include: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Formats &amp; conventions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477204"/>
              </p:ext>
            </p:extLst>
          </p:nvPr>
        </p:nvGraphicFramePr>
        <p:xfrm>
          <a:off x="611560" y="2276872"/>
          <a:ext cx="7920880" cy="3597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5544616"/>
              </a:tblGrid>
              <a:tr h="564063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Format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Convention</a:t>
                      </a:r>
                      <a:endParaRPr lang="en-AU" sz="2400" dirty="0"/>
                    </a:p>
                  </a:txBody>
                  <a:tcPr/>
                </a:tc>
              </a:tr>
              <a:tr h="564063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Webpage</a:t>
                      </a:r>
                      <a:endParaRPr lang="en-A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Minimise scrolling &amp; download times</a:t>
                      </a:r>
                      <a:endParaRPr lang="en-AU" sz="2400" dirty="0"/>
                    </a:p>
                  </a:txBody>
                  <a:tcPr anchor="ctr"/>
                </a:tc>
              </a:tr>
              <a:tr h="564063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Chart</a:t>
                      </a:r>
                      <a:endParaRPr lang="en-A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Include appropriate titles &amp; labels</a:t>
                      </a:r>
                      <a:endParaRPr lang="en-AU" sz="2400" dirty="0"/>
                    </a:p>
                  </a:txBody>
                  <a:tcPr anchor="ctr"/>
                </a:tc>
              </a:tr>
              <a:tr h="564063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Table</a:t>
                      </a:r>
                      <a:endParaRPr lang="en-A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Include units of measurement</a:t>
                      </a:r>
                      <a:r>
                        <a:rPr lang="en-AU" sz="2400" baseline="0" dirty="0" smtClean="0"/>
                        <a:t> in the heading</a:t>
                      </a:r>
                      <a:endParaRPr lang="en-AU" sz="2400" dirty="0"/>
                    </a:p>
                  </a:txBody>
                  <a:tcPr anchor="ctr"/>
                </a:tc>
              </a:tr>
              <a:tr h="564063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Text</a:t>
                      </a:r>
                      <a:endParaRPr lang="en-A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Align to the left (numbers to the right).</a:t>
                      </a:r>
                      <a:endParaRPr lang="en-AU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09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80728"/>
            <a:ext cx="8425309" cy="5544616"/>
          </a:xfrm>
        </p:spPr>
        <p:txBody>
          <a:bodyPr>
            <a:normAutofit fontScale="850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You should obey conventions because information is quicker and easier to understand if presented in a predictable way. It is more </a:t>
            </a:r>
            <a:r>
              <a:rPr lang="en-US" sz="3600" b="1" dirty="0" smtClean="0"/>
              <a:t>effective</a:t>
            </a:r>
            <a:r>
              <a:rPr lang="en-US" sz="3600" dirty="0" smtClean="0"/>
              <a:t>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However conventions come in different strengths: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Mandatory – should always be followed.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Preferred – would be followed in most cases.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Optional – individuals have a real choice.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Formats &amp; conventions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78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80728"/>
            <a:ext cx="8425309" cy="3024336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Factors to enhance the appearance and functionality of a solution.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Careful design will ensure the solution meets the following principles: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Design principles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084326"/>
              </p:ext>
            </p:extLst>
          </p:nvPr>
        </p:nvGraphicFramePr>
        <p:xfrm>
          <a:off x="1331640" y="3732199"/>
          <a:ext cx="756084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420"/>
                <a:gridCol w="3780420"/>
              </a:tblGrid>
              <a:tr h="44345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Functionality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Appearance</a:t>
                      </a:r>
                      <a:endParaRPr lang="en-AU" sz="2400" dirty="0"/>
                    </a:p>
                  </a:txBody>
                  <a:tcPr/>
                </a:tc>
              </a:tr>
              <a:tr h="779703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Useability- Robustness</a:t>
                      </a:r>
                    </a:p>
                    <a:p>
                      <a:r>
                        <a:rPr lang="en-AU" sz="2400" dirty="0" smtClean="0"/>
                        <a:t>Flexibility, ease of use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Alignment</a:t>
                      </a:r>
                      <a:endParaRPr lang="en-AU" sz="2400" dirty="0"/>
                    </a:p>
                  </a:txBody>
                  <a:tcPr/>
                </a:tc>
              </a:tr>
              <a:tr h="44345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Accessibility -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Repetition</a:t>
                      </a:r>
                      <a:endParaRPr lang="en-AU" sz="2400" dirty="0"/>
                    </a:p>
                  </a:txBody>
                  <a:tcPr/>
                </a:tc>
              </a:tr>
              <a:tr h="44345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Navigation, </a:t>
                      </a:r>
                      <a:r>
                        <a:rPr lang="en-AU" sz="1800" dirty="0" smtClean="0"/>
                        <a:t>Error Tolerance</a:t>
                      </a:r>
                      <a:endParaRPr lang="en-A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Contrast</a:t>
                      </a:r>
                      <a:endParaRPr lang="en-AU" sz="2400" dirty="0"/>
                    </a:p>
                  </a:txBody>
                  <a:tcPr/>
                </a:tc>
              </a:tr>
              <a:tr h="443450">
                <a:tc>
                  <a:txBody>
                    <a:bodyPr/>
                    <a:lstStyle/>
                    <a:p>
                      <a:endParaRPr lang="en-A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Space</a:t>
                      </a:r>
                      <a:endParaRPr lang="en-AU" sz="2400" dirty="0"/>
                    </a:p>
                  </a:txBody>
                  <a:tcPr/>
                </a:tc>
              </a:tr>
              <a:tr h="443450">
                <a:tc>
                  <a:txBody>
                    <a:bodyPr/>
                    <a:lstStyle/>
                    <a:p>
                      <a:endParaRPr lang="en-A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Balance</a:t>
                      </a:r>
                      <a:endParaRPr lang="en-A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12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80728"/>
            <a:ext cx="8425309" cy="5544616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For the SAT you are required to come up with at least three design ideas.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Some methods of generating design ideas include: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Brainstorming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Mind mapping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Graphic </a:t>
            </a:r>
            <a:r>
              <a:rPr lang="en-US" sz="3600" dirty="0" err="1" smtClean="0"/>
              <a:t>organisers</a:t>
            </a:r>
            <a:endParaRPr lang="en-US" sz="3600" dirty="0" smtClean="0"/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Consult with end users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Generating design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59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80728"/>
            <a:ext cx="8425309" cy="5544616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Once you have your three ideas then you must select the most appropriate.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You should consider functional &amp; non-functional requirements as well as constraints such as: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Ease of use &amp; implementation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Cost &amp; time requirements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scalability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Evaluating design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70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80728"/>
            <a:ext cx="8425309" cy="5544616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Design tools can be used to assist in the design process. Some tools that can be used with a MMOS include: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smtClean="0"/>
              <a:t>IPO charts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smtClean="0"/>
              <a:t>Page </a:t>
            </a:r>
            <a:r>
              <a:rPr lang="en-US" sz="3600" dirty="0" smtClean="0"/>
              <a:t>mock-ups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Site maps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Storyboard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Layout diagrams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Design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64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2667</TotalTime>
  <Words>352</Words>
  <Application>Microsoft Office PowerPoint</Application>
  <PresentationFormat>On-screen Show (4:3)</PresentationFormat>
  <Paragraphs>59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Designing a solution</vt:lpstr>
      <vt:lpstr>Formats &amp; conventions</vt:lpstr>
      <vt:lpstr>Formats &amp; conventions</vt:lpstr>
      <vt:lpstr>Formats &amp; conventions</vt:lpstr>
      <vt:lpstr>Design principles</vt:lpstr>
      <vt:lpstr>Generating design ideas</vt:lpstr>
      <vt:lpstr>Evaluating design ideas</vt:lpstr>
      <vt:lpstr>Design tools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242</cp:revision>
  <cp:lastPrinted>2017-01-12T01:31:10Z</cp:lastPrinted>
  <dcterms:created xsi:type="dcterms:W3CDTF">2003-10-07T23:42:24Z</dcterms:created>
  <dcterms:modified xsi:type="dcterms:W3CDTF">2017-01-12T01:31:14Z</dcterms:modified>
</cp:coreProperties>
</file>